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27" r:id="rId3"/>
    <p:sldId id="411" r:id="rId4"/>
    <p:sldId id="418" r:id="rId5"/>
    <p:sldId id="420" r:id="rId6"/>
    <p:sldId id="428" r:id="rId7"/>
    <p:sldId id="429" r:id="rId8"/>
    <p:sldId id="430" r:id="rId9"/>
    <p:sldId id="431" r:id="rId10"/>
    <p:sldId id="432" r:id="rId11"/>
    <p:sldId id="435" r:id="rId12"/>
    <p:sldId id="436" r:id="rId13"/>
    <p:sldId id="437" r:id="rId14"/>
    <p:sldId id="434" r:id="rId15"/>
    <p:sldId id="433" r:id="rId16"/>
    <p:sldId id="438" r:id="rId17"/>
    <p:sldId id="439" r:id="rId18"/>
    <p:sldId id="440" r:id="rId19"/>
    <p:sldId id="441" r:id="rId20"/>
    <p:sldId id="442" r:id="rId21"/>
    <p:sldId id="443" r:id="rId22"/>
    <p:sldId id="444" r:id="rId23"/>
    <p:sldId id="445" r:id="rId24"/>
    <p:sldId id="446" r:id="rId25"/>
    <p:sldId id="447" r:id="rId26"/>
    <p:sldId id="448" r:id="rId27"/>
    <p:sldId id="449" r:id="rId28"/>
    <p:sldId id="450" r:id="rId29"/>
    <p:sldId id="451" r:id="rId30"/>
    <p:sldId id="452" r:id="rId31"/>
    <p:sldId id="453" r:id="rId32"/>
    <p:sldId id="454" r:id="rId33"/>
    <p:sldId id="455" r:id="rId34"/>
    <p:sldId id="456" r:id="rId35"/>
    <p:sldId id="457" r:id="rId36"/>
    <p:sldId id="458" r:id="rId37"/>
    <p:sldId id="464" r:id="rId38"/>
    <p:sldId id="459" r:id="rId39"/>
    <p:sldId id="460" r:id="rId40"/>
    <p:sldId id="461" r:id="rId41"/>
    <p:sldId id="462" r:id="rId42"/>
    <p:sldId id="463" r:id="rId43"/>
    <p:sldId id="465" r:id="rId44"/>
    <p:sldId id="466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42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4.4 en 4.5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</a:t>
            </a:r>
            <a:r>
              <a:rPr lang="nl-NL" sz="2500" dirty="0" smtClean="0"/>
              <a:t> </a:t>
            </a:r>
            <a:r>
              <a:rPr lang="nl-NL" sz="2500" dirty="0" smtClean="0"/>
              <a:t>minuten de </a:t>
            </a:r>
            <a:r>
              <a:rPr lang="nl-NL" sz="2500" dirty="0" smtClean="0"/>
              <a:t>tijd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8920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04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1" y="19340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1" y="19340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1" y="1917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664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2990"/>
          <a:stretch/>
        </p:blipFill>
        <p:spPr>
          <a:xfrm>
            <a:off x="-1" y="0"/>
            <a:ext cx="10888579" cy="4812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8795"/>
          <a:stretch/>
        </p:blipFill>
        <p:spPr>
          <a:xfrm>
            <a:off x="-1" y="0"/>
            <a:ext cx="10888579" cy="145582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888579" cy="6865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61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0355"/>
          <a:stretch/>
        </p:blipFill>
        <p:spPr>
          <a:xfrm>
            <a:off x="0" y="0"/>
            <a:ext cx="12192000" cy="61361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8773"/>
          <a:stretch/>
        </p:blipFill>
        <p:spPr>
          <a:xfrm>
            <a:off x="0" y="0"/>
            <a:ext cx="12192000" cy="26228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5914"/>
          <a:stretch/>
        </p:blipFill>
        <p:spPr>
          <a:xfrm>
            <a:off x="0" y="0"/>
            <a:ext cx="12192000" cy="34410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3054"/>
          <a:stretch/>
        </p:blipFill>
        <p:spPr>
          <a:xfrm>
            <a:off x="0" y="0"/>
            <a:ext cx="12192000" cy="42591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0573"/>
          <a:stretch/>
        </p:blipFill>
        <p:spPr>
          <a:xfrm>
            <a:off x="0" y="0"/>
            <a:ext cx="12192000" cy="505326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36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07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0987"/>
          <a:stretch/>
        </p:blipFill>
        <p:spPr>
          <a:xfrm>
            <a:off x="0" y="-11905"/>
            <a:ext cx="12192000" cy="46910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6885"/>
          <a:stretch/>
        </p:blipFill>
        <p:spPr>
          <a:xfrm>
            <a:off x="0" y="-11905"/>
            <a:ext cx="12192000" cy="120303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3014"/>
          <a:stretch/>
        </p:blipFill>
        <p:spPr>
          <a:xfrm>
            <a:off x="0" y="-11905"/>
            <a:ext cx="12192000" cy="192492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8450"/>
          <a:stretch/>
        </p:blipFill>
        <p:spPr>
          <a:xfrm>
            <a:off x="0" y="-11905"/>
            <a:ext cx="12192000" cy="268291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1343"/>
          <a:stretch/>
        </p:blipFill>
        <p:spPr>
          <a:xfrm>
            <a:off x="0" y="-11905"/>
            <a:ext cx="12192000" cy="357325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7472"/>
          <a:stretch/>
        </p:blipFill>
        <p:spPr>
          <a:xfrm>
            <a:off x="0" y="-11905"/>
            <a:ext cx="12192000" cy="429514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905"/>
            <a:ext cx="12192000" cy="520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26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Beperken van marktmacht.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overheid wilt voorkomen dat bedrijven teveel de prijs kunnen beïnvloeden.</a:t>
            </a:r>
          </a:p>
          <a:p>
            <a:r>
              <a:rPr lang="nl-NL" sz="2500" dirty="0" smtClean="0"/>
              <a:t>Zo mogen verschillende bedrijven geen prijsafspraken maken.</a:t>
            </a:r>
          </a:p>
          <a:p>
            <a:r>
              <a:rPr lang="nl-NL" sz="2500" dirty="0" smtClean="0"/>
              <a:t>Het maken van prijsafspraken heet kartelvorming en is door de overheid verboden.</a:t>
            </a:r>
          </a:p>
          <a:p>
            <a:r>
              <a:rPr lang="nl-NL" sz="2500" dirty="0" smtClean="0"/>
              <a:t>De autoriteit consument en markt houd hier toezicht op.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32021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4.6 en 4.7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</a:t>
            </a:r>
            <a:r>
              <a:rPr lang="nl-NL" sz="2500" dirty="0" smtClean="0"/>
              <a:t> </a:t>
            </a:r>
            <a:r>
              <a:rPr lang="nl-NL" sz="2500" dirty="0" smtClean="0"/>
              <a:t>minuten de </a:t>
            </a:r>
            <a:r>
              <a:rPr lang="nl-NL" sz="2500" dirty="0" smtClean="0"/>
              <a:t>tijd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487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7416"/>
          <a:stretch/>
        </p:blipFill>
        <p:spPr>
          <a:xfrm>
            <a:off x="127443" y="-1"/>
            <a:ext cx="12064557" cy="126331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3650"/>
          <a:stretch/>
        </p:blipFill>
        <p:spPr>
          <a:xfrm>
            <a:off x="127443" y="0"/>
            <a:ext cx="12064557" cy="203333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0315"/>
          <a:stretch/>
        </p:blipFill>
        <p:spPr>
          <a:xfrm>
            <a:off x="127443" y="0"/>
            <a:ext cx="12064557" cy="277929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2247"/>
          <a:stretch/>
        </p:blipFill>
        <p:spPr>
          <a:xfrm>
            <a:off x="127443" y="0"/>
            <a:ext cx="12064557" cy="378994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7191"/>
          <a:stretch/>
        </p:blipFill>
        <p:spPr>
          <a:xfrm>
            <a:off x="127443" y="-1"/>
            <a:ext cx="12064557" cy="463215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43" y="-1"/>
            <a:ext cx="12064557" cy="559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72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</a:t>
            </a:r>
            <a:r>
              <a:rPr lang="nl-NL" dirty="0"/>
              <a:t>Marktmacht (on)gewenst.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2160589"/>
            <a:ext cx="9453255" cy="4432716"/>
          </a:xfrm>
        </p:spPr>
        <p:txBody>
          <a:bodyPr>
            <a:normAutofit/>
          </a:bodyPr>
          <a:lstStyle/>
          <a:p>
            <a:r>
              <a:rPr lang="nl-NL" sz="2500" dirty="0" smtClean="0"/>
              <a:t>Volkomen concurrentie = geen marktmacht.</a:t>
            </a:r>
          </a:p>
          <a:p>
            <a:r>
              <a:rPr lang="nl-NL" sz="2500" dirty="0" smtClean="0"/>
              <a:t>Monopolistische concurrentie = beperkte marktmacht.</a:t>
            </a:r>
          </a:p>
          <a:p>
            <a:r>
              <a:rPr lang="nl-NL" sz="2500" dirty="0" smtClean="0"/>
              <a:t>Oligopolie = iets meer marktmacht.</a:t>
            </a:r>
          </a:p>
          <a:p>
            <a:r>
              <a:rPr lang="nl-NL" sz="2500" dirty="0" smtClean="0"/>
              <a:t>Monopolie = vrijwel volledige marktmacht.</a:t>
            </a:r>
          </a:p>
          <a:p>
            <a:r>
              <a:rPr lang="nl-NL" sz="2500" dirty="0" smtClean="0"/>
              <a:t>Nadeel marktmacht: hogere prijs consument.</a:t>
            </a:r>
          </a:p>
          <a:p>
            <a:r>
              <a:rPr lang="nl-NL" sz="2500" dirty="0" smtClean="0"/>
              <a:t>Voordeel marktmacht: innovaties (</a:t>
            </a:r>
            <a:r>
              <a:rPr lang="nl-NL" sz="2500" dirty="0" err="1" smtClean="0"/>
              <a:t>d.m.v</a:t>
            </a:r>
            <a:r>
              <a:rPr lang="nl-NL" sz="2500" dirty="0" smtClean="0"/>
              <a:t> octrooien).</a:t>
            </a:r>
          </a:p>
          <a:p>
            <a:r>
              <a:rPr lang="nl-NL" sz="2500" dirty="0" smtClean="0"/>
              <a:t>Voordeel marktmacht: de consument heeft iets te kiezen.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9443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4.8 en 4.9 en 4.10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</a:t>
            </a:r>
            <a:r>
              <a:rPr lang="nl-NL" sz="2500" dirty="0" smtClean="0"/>
              <a:t> </a:t>
            </a:r>
            <a:r>
              <a:rPr lang="nl-NL" sz="2500" dirty="0" smtClean="0"/>
              <a:t>minuten de </a:t>
            </a:r>
            <a:r>
              <a:rPr lang="nl-NL" sz="2500" dirty="0" smtClean="0"/>
              <a:t>tijd</a:t>
            </a:r>
          </a:p>
          <a:p>
            <a:r>
              <a:rPr lang="nl-NL" sz="2500" dirty="0" smtClean="0"/>
              <a:t>Lees voor 4.9 eerst de tekst bladzijde 57.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329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519"/>
          <a:stretch/>
        </p:blipFill>
        <p:spPr>
          <a:xfrm>
            <a:off x="0" y="0"/>
            <a:ext cx="12192000" cy="10226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2643"/>
          <a:stretch/>
        </p:blipFill>
        <p:spPr>
          <a:xfrm>
            <a:off x="0" y="0"/>
            <a:ext cx="12192000" cy="19611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7745"/>
          <a:stretch/>
        </p:blipFill>
        <p:spPr>
          <a:xfrm>
            <a:off x="0" y="0"/>
            <a:ext cx="12192000" cy="27432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3765"/>
          <a:stretch/>
        </p:blipFill>
        <p:spPr>
          <a:xfrm>
            <a:off x="0" y="0"/>
            <a:ext cx="12192000" cy="347712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1159"/>
          <a:stretch/>
        </p:blipFill>
        <p:spPr>
          <a:xfrm>
            <a:off x="0" y="0"/>
            <a:ext cx="12192000" cy="413886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24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74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vandaag: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Hoofdstuk 4 marktmacht, </a:t>
            </a:r>
            <a:r>
              <a:rPr lang="nl-NL" sz="2500" dirty="0" smtClean="0"/>
              <a:t>prijsdiscriminatie.</a:t>
            </a:r>
          </a:p>
          <a:p>
            <a:r>
              <a:rPr lang="nl-NL" sz="2500" dirty="0" smtClean="0"/>
              <a:t>4.4 t/m 4.7</a:t>
            </a:r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844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Vanuit economisch perspectief: het mooie achter octrooien.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Octrooien zorgen voor nieuwe innovaties </a:t>
            </a:r>
            <a:r>
              <a:rPr lang="nl-NL" sz="2500" dirty="0" smtClean="0">
                <a:sym typeface="Wingdings" panose="05000000000000000000" pitchFamily="2" charset="2"/>
              </a:rPr>
              <a:t> gunstig voor de consument.</a:t>
            </a:r>
          </a:p>
          <a:p>
            <a:r>
              <a:rPr lang="nl-NL" sz="2500" dirty="0" smtClean="0"/>
              <a:t>Octrooien zorgen voor marktmacht en hogere prijzen </a:t>
            </a:r>
            <a:r>
              <a:rPr lang="nl-NL" sz="2500" dirty="0" smtClean="0">
                <a:sym typeface="Wingdings" panose="05000000000000000000" pitchFamily="2" charset="2"/>
              </a:rPr>
              <a:t> ongunstig voor de consument.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Wanneer de octrooien vervallen  Wel nieuwe innovaties geen marktmacht meer.</a:t>
            </a:r>
          </a:p>
          <a:p>
            <a:r>
              <a:rPr lang="nl-NL" sz="2500" dirty="0" smtClean="0"/>
              <a:t>Rede tot geven van octrooien: mogelijkheid voor producent om zijn ontwikkelingskosten terug te verdienen.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0520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Marktfalen door asymmetrische informatie en averechtse selectie.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Asymmetrische informatie : 1 partij weet meer dan de andere partij.</a:t>
            </a:r>
          </a:p>
          <a:p>
            <a:r>
              <a:rPr lang="nl-NL" sz="2500" dirty="0" smtClean="0"/>
              <a:t>Bijvoorbeeld op de 2</a:t>
            </a:r>
            <a:r>
              <a:rPr lang="nl-NL" sz="2500" baseline="30000" dirty="0" smtClean="0"/>
              <a:t>de</a:t>
            </a:r>
            <a:r>
              <a:rPr lang="nl-NL" sz="2500" dirty="0" smtClean="0"/>
              <a:t> hands automarkt.</a:t>
            </a:r>
          </a:p>
          <a:p>
            <a:r>
              <a:rPr lang="nl-NL" sz="2500" dirty="0" smtClean="0"/>
              <a:t>Asymmetrische informatie kan leiden tot averechtse selectie</a:t>
            </a:r>
          </a:p>
          <a:p>
            <a:r>
              <a:rPr lang="nl-NL" sz="2500" dirty="0" smtClean="0"/>
              <a:t>Averechtse selectie: alleen slechte risico's verzekeren zich waardoor de premies stijgen en alleen nog meer slechte risico’s zich verzekeren waardoor de premies stijgen en alleen nog meer slechte risico’s zich verzekeren ect.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8050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Wie verzekeren zich?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5011" y="1263317"/>
            <a:ext cx="9625263" cy="4778046"/>
          </a:xfrm>
        </p:spPr>
        <p:txBody>
          <a:bodyPr>
            <a:noAutofit/>
          </a:bodyPr>
          <a:lstStyle/>
          <a:p>
            <a:r>
              <a:rPr lang="nl-NL" sz="2200" dirty="0" smtClean="0"/>
              <a:t>Stel de premie voor een brandverzekering is 50 euro per jaar.</a:t>
            </a:r>
          </a:p>
          <a:p>
            <a:r>
              <a:rPr lang="nl-NL" sz="2200" dirty="0" smtClean="0"/>
              <a:t>Ik heb al een aantal keer brand gehad doordat ik bijzonder slecht kan koken. Ga ik mij verzekeren?</a:t>
            </a:r>
          </a:p>
          <a:p>
            <a:r>
              <a:rPr lang="nl-NL" sz="2200" dirty="0" smtClean="0"/>
              <a:t>Ik heb nog nooit brand gehad, ben bereid 40 euro te betalen om me toch te verzekeren. Ga ik mij verzekeren?</a:t>
            </a:r>
            <a:endParaRPr lang="nl-NL" sz="2200" dirty="0"/>
          </a:p>
          <a:p>
            <a:r>
              <a:rPr lang="nl-NL" sz="2200" dirty="0" smtClean="0"/>
              <a:t>Gevolg: goede risico’s (mensen met lage kans op schade) gaan zich niet verzekeren.</a:t>
            </a:r>
          </a:p>
          <a:p>
            <a:r>
              <a:rPr lang="nl-NL" sz="2200" dirty="0" smtClean="0"/>
              <a:t>Slechte risico’s (mensen met hoge kans op schade) gaan zich wel verzekeren.</a:t>
            </a:r>
          </a:p>
          <a:p>
            <a:r>
              <a:rPr lang="nl-NL" sz="2200" dirty="0" smtClean="0"/>
              <a:t>Gevolg: kans op schade gaat omhoog. Premie gaat omhoog.</a:t>
            </a:r>
          </a:p>
          <a:p>
            <a:r>
              <a:rPr lang="nl-NL" sz="2200" dirty="0" smtClean="0"/>
              <a:t>Hierdoor zullen de goede risico’s weggaan.</a:t>
            </a:r>
          </a:p>
          <a:p>
            <a:r>
              <a:rPr lang="nl-NL" sz="2200" dirty="0" smtClean="0"/>
              <a:t>Wanneer alleen slechte risico’s zich verzekeren, en de goede risico’s niet, noemen we dit </a:t>
            </a:r>
            <a:r>
              <a:rPr lang="nl-NL" sz="2200" b="1" dirty="0" smtClean="0"/>
              <a:t>averechtse selectie.</a:t>
            </a:r>
          </a:p>
          <a:p>
            <a:endParaRPr lang="nl-NL" sz="2200" dirty="0" smtClean="0"/>
          </a:p>
        </p:txBody>
      </p:sp>
    </p:spTree>
    <p:extLst>
      <p:ext uri="{BB962C8B-B14F-4D97-AF65-F5344CB8AC3E}">
        <p14:creationId xmlns:p14="http://schemas.microsoft.com/office/powerpoint/2010/main" val="125257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speelt asymmetrische informatie een rol.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Hoe los in averechtse selectie op?</a:t>
            </a:r>
          </a:p>
          <a:p>
            <a:r>
              <a:rPr lang="nl-NL" sz="2500" dirty="0" smtClean="0"/>
              <a:t>Prijsdiscriminatie! Verschillende groepen vraag ik een verschillende prijs waardoor ik zowel me goede als slechte risico’s kan behouden. </a:t>
            </a:r>
          </a:p>
          <a:p>
            <a:r>
              <a:rPr lang="nl-NL" sz="2500" dirty="0" smtClean="0"/>
              <a:t>Probleem: door asymmetrische informatie weet ik niet wie mijn goede en slechte risico’s zijn.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0025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4.11 en 4.12 en 4.13 en 4.14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</a:t>
            </a:r>
            <a:r>
              <a:rPr lang="nl-NL" sz="2500" dirty="0" smtClean="0"/>
              <a:t> </a:t>
            </a:r>
            <a:r>
              <a:rPr lang="nl-NL" sz="2500" dirty="0" smtClean="0"/>
              <a:t>minuten de </a:t>
            </a:r>
            <a:r>
              <a:rPr lang="nl-NL" sz="2500" dirty="0" smtClean="0"/>
              <a:t>tijd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0" y="193402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88" y="194242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4" y="195922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76" y="194242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784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9126"/>
          <a:stretch/>
        </p:blipFill>
        <p:spPr>
          <a:xfrm>
            <a:off x="0" y="1"/>
            <a:ext cx="11706726" cy="7459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8077"/>
          <a:stretch/>
        </p:blipFill>
        <p:spPr>
          <a:xfrm>
            <a:off x="0" y="0"/>
            <a:ext cx="11706726" cy="15039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2815"/>
          <a:stretch/>
        </p:blipFill>
        <p:spPr>
          <a:xfrm>
            <a:off x="0" y="0"/>
            <a:ext cx="11706726" cy="186489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1591"/>
          <a:stretch/>
        </p:blipFill>
        <p:spPr>
          <a:xfrm>
            <a:off x="0" y="1"/>
            <a:ext cx="11706726" cy="263491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4400"/>
          <a:stretch/>
        </p:blipFill>
        <p:spPr>
          <a:xfrm>
            <a:off x="0" y="0"/>
            <a:ext cx="11706726" cy="31282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8618"/>
          <a:stretch/>
        </p:blipFill>
        <p:spPr>
          <a:xfrm>
            <a:off x="0" y="0"/>
            <a:ext cx="11706726" cy="489685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3711"/>
          <a:stretch/>
        </p:blipFill>
        <p:spPr>
          <a:xfrm>
            <a:off x="0" y="0"/>
            <a:ext cx="11706726" cy="591953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706726" cy="6860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69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6705"/>
          <a:stretch/>
        </p:blipFill>
        <p:spPr>
          <a:xfrm>
            <a:off x="0" y="0"/>
            <a:ext cx="12192000" cy="12873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9288"/>
          <a:stretch/>
        </p:blipFill>
        <p:spPr>
          <a:xfrm>
            <a:off x="0" y="0"/>
            <a:ext cx="12192000" cy="22499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5558"/>
          <a:stretch/>
        </p:blipFill>
        <p:spPr>
          <a:xfrm>
            <a:off x="0" y="0"/>
            <a:ext cx="12192000" cy="356134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52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00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Les 3: begin hoofdstuk 5 maken.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Individuele en collectieve goederen.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98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2160589"/>
            <a:ext cx="9453255" cy="4432716"/>
          </a:xfrm>
        </p:spPr>
        <p:txBody>
          <a:bodyPr>
            <a:normAutofit/>
          </a:bodyPr>
          <a:lstStyle/>
          <a:p>
            <a:r>
              <a:rPr lang="nl-NL" sz="2500" dirty="0" smtClean="0"/>
              <a:t>Volkomen concurrentie = geen marktmacht.</a:t>
            </a:r>
          </a:p>
          <a:p>
            <a:r>
              <a:rPr lang="nl-NL" sz="2500" dirty="0" smtClean="0"/>
              <a:t>Monopolistische concurrentie = beperkte marktmacht.</a:t>
            </a:r>
          </a:p>
          <a:p>
            <a:r>
              <a:rPr lang="nl-NL" sz="2500" dirty="0" smtClean="0"/>
              <a:t>Oligopolie = iets meer marktmacht.</a:t>
            </a:r>
          </a:p>
          <a:p>
            <a:r>
              <a:rPr lang="nl-NL" sz="2500" dirty="0" smtClean="0"/>
              <a:t>Monopolie = vrijwel volledige marktmacht.</a:t>
            </a:r>
          </a:p>
          <a:p>
            <a:r>
              <a:rPr lang="nl-NL" sz="2500" dirty="0" smtClean="0"/>
              <a:t>Nadeel marktmacht: hogere prijs consument.</a:t>
            </a:r>
          </a:p>
          <a:p>
            <a:r>
              <a:rPr lang="nl-NL" sz="2500" dirty="0" smtClean="0"/>
              <a:t>Voordeel marktmacht: innovaties (</a:t>
            </a:r>
            <a:r>
              <a:rPr lang="nl-NL" sz="2500" dirty="0" err="1" smtClean="0"/>
              <a:t>d.m.v</a:t>
            </a:r>
            <a:r>
              <a:rPr lang="nl-NL" sz="2500" dirty="0" smtClean="0"/>
              <a:t> octrooien).</a:t>
            </a:r>
          </a:p>
          <a:p>
            <a:r>
              <a:rPr lang="nl-NL" sz="2500" dirty="0" smtClean="0"/>
              <a:t>Voordeel marktmacht: de consument heeft iets te kiezen.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9055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Vanuit economisch perspectief: het mooie achter octrooien.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Octrooien zorgen voor nieuwe innovaties </a:t>
            </a:r>
            <a:r>
              <a:rPr lang="nl-NL" sz="2500" dirty="0" smtClean="0">
                <a:sym typeface="Wingdings" panose="05000000000000000000" pitchFamily="2" charset="2"/>
              </a:rPr>
              <a:t> gunstig voor de consument.</a:t>
            </a:r>
          </a:p>
          <a:p>
            <a:r>
              <a:rPr lang="nl-NL" sz="2500" dirty="0" smtClean="0"/>
              <a:t>Octrooien zorgen voor marktmacht en hogere prijzen </a:t>
            </a:r>
            <a:r>
              <a:rPr lang="nl-NL" sz="2500" dirty="0" smtClean="0">
                <a:sym typeface="Wingdings" panose="05000000000000000000" pitchFamily="2" charset="2"/>
              </a:rPr>
              <a:t> ongunstig voor de consument.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Wanneer de octrooien vervallen  Wel nieuwe innovaties geen marktmacht meer.</a:t>
            </a:r>
          </a:p>
          <a:p>
            <a:r>
              <a:rPr lang="nl-NL" sz="2500" dirty="0" smtClean="0"/>
              <a:t>Rede tot geven van octrooien: mogelijkheid voor producent om zijn ontwikkelingskosten terug te verdienen.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273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3. machtsverstoringen door overheidsingrijpen.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Zodra de overheid ingrijpt, gaat dat altijd ten koste van de welvaart.</a:t>
            </a:r>
          </a:p>
          <a:p>
            <a:r>
              <a:rPr lang="nl-NL" sz="2500" dirty="0" smtClean="0"/>
              <a:t>Soms van de welvaart van de producent</a:t>
            </a:r>
          </a:p>
          <a:p>
            <a:r>
              <a:rPr lang="nl-NL" sz="2500" dirty="0" smtClean="0"/>
              <a:t>Soms van de welvaart van de consument.</a:t>
            </a:r>
          </a:p>
          <a:p>
            <a:r>
              <a:rPr lang="nl-NL" sz="2500" dirty="0" smtClean="0"/>
              <a:t>Maar ten alle tijden is overheidsingrijpen een welvaartsverstoring (in economische zin).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8485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Marktfalen door asymmetrische informatie en averechtse selectie.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Asymmetrische informatie : 1 partij weet meer dan de andere partij.</a:t>
            </a:r>
          </a:p>
          <a:p>
            <a:r>
              <a:rPr lang="nl-NL" sz="2500" dirty="0" smtClean="0"/>
              <a:t>Bijvoorbeeld op de 2</a:t>
            </a:r>
            <a:r>
              <a:rPr lang="nl-NL" sz="2500" baseline="30000" dirty="0" smtClean="0"/>
              <a:t>de</a:t>
            </a:r>
            <a:r>
              <a:rPr lang="nl-NL" sz="2500" dirty="0" smtClean="0"/>
              <a:t> hands automarkt.</a:t>
            </a:r>
          </a:p>
          <a:p>
            <a:r>
              <a:rPr lang="nl-NL" sz="2500" dirty="0" smtClean="0"/>
              <a:t>Asymmetrische informatie kan leiden tot averechtse selectie</a:t>
            </a:r>
          </a:p>
          <a:p>
            <a:r>
              <a:rPr lang="nl-NL" sz="2500" dirty="0" smtClean="0"/>
              <a:t>Averechtse selectie: alleen slechte risico's verzekeren zich waardoor de premies stijgen en alleen nog meer slechte risico’s zich verzekeren waardoor de premies stijgen en alleen nog meer slechte risico’s zich verzekeren ect.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72272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Wie verzekeren zich?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5011" y="1263317"/>
            <a:ext cx="9625263" cy="4778046"/>
          </a:xfrm>
        </p:spPr>
        <p:txBody>
          <a:bodyPr>
            <a:noAutofit/>
          </a:bodyPr>
          <a:lstStyle/>
          <a:p>
            <a:r>
              <a:rPr lang="nl-NL" sz="2200" dirty="0" smtClean="0"/>
              <a:t>Stel de premie voor een brandverzekering is 50 euro per jaar.</a:t>
            </a:r>
          </a:p>
          <a:p>
            <a:r>
              <a:rPr lang="nl-NL" sz="2200" dirty="0" smtClean="0"/>
              <a:t>Ik heb al een aantal keer brand gehad doordat ik bijzonder slecht kan koken. Ga ik mij verzekeren?</a:t>
            </a:r>
          </a:p>
          <a:p>
            <a:r>
              <a:rPr lang="nl-NL" sz="2200" dirty="0" smtClean="0"/>
              <a:t>Ik heb nog nooit brand gehad, ben bereid 40 euro te betalen om me toch te verzekeren. Ga ik mij verzekeren?</a:t>
            </a:r>
            <a:endParaRPr lang="nl-NL" sz="2200" dirty="0"/>
          </a:p>
          <a:p>
            <a:r>
              <a:rPr lang="nl-NL" sz="2200" dirty="0" smtClean="0"/>
              <a:t>Gevolg: goede risico’s (mensen met lage kans op schade) gaan zich niet verzekeren.</a:t>
            </a:r>
          </a:p>
          <a:p>
            <a:r>
              <a:rPr lang="nl-NL" sz="2200" dirty="0" smtClean="0"/>
              <a:t>Slechte risico’s (mensen met hoge kans op schade) gaan zich wel verzekeren.</a:t>
            </a:r>
          </a:p>
          <a:p>
            <a:r>
              <a:rPr lang="nl-NL" sz="2200" dirty="0" smtClean="0"/>
              <a:t>Gevolg: kans op schade gaat omhoog. Premie gaat omhoog.</a:t>
            </a:r>
          </a:p>
          <a:p>
            <a:r>
              <a:rPr lang="nl-NL" sz="2200" dirty="0" smtClean="0"/>
              <a:t>Hierdoor zullen de goede risico’s weggaan.</a:t>
            </a:r>
          </a:p>
          <a:p>
            <a:r>
              <a:rPr lang="nl-NL" sz="2200" dirty="0" smtClean="0"/>
              <a:t>Wanneer alleen slechte risico’s zich verzekeren, en de goede risico’s niet, noemen we dit </a:t>
            </a:r>
            <a:r>
              <a:rPr lang="nl-NL" sz="2200" b="1" dirty="0" smtClean="0"/>
              <a:t>averechtse selectie.</a:t>
            </a:r>
          </a:p>
          <a:p>
            <a:endParaRPr lang="nl-NL" sz="2200" dirty="0" smtClean="0"/>
          </a:p>
        </p:txBody>
      </p:sp>
    </p:spTree>
    <p:extLst>
      <p:ext uri="{BB962C8B-B14F-4D97-AF65-F5344CB8AC3E}">
        <p14:creationId xmlns:p14="http://schemas.microsoft.com/office/powerpoint/2010/main" val="153020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speelt asymmetrische informatie een rol.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Hoe los in averechtse selectie op?</a:t>
            </a:r>
          </a:p>
          <a:p>
            <a:r>
              <a:rPr lang="nl-NL" sz="2500" dirty="0" smtClean="0"/>
              <a:t>Prijsdiscriminatie! Verschillende groepen vraag ik een verschillende prijs waardoor ik zowel me goede als slechte risico’s kan behouden. </a:t>
            </a:r>
          </a:p>
          <a:p>
            <a:r>
              <a:rPr lang="nl-NL" sz="2500" dirty="0" smtClean="0"/>
              <a:t>Probleem: door asymmetrische informatie weet ik niet wie mijn goede en slechte risico’s zijn.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11164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5643" y="0"/>
            <a:ext cx="8648360" cy="1930400"/>
          </a:xfrm>
        </p:spPr>
        <p:txBody>
          <a:bodyPr/>
          <a:lstStyle/>
          <a:p>
            <a:r>
              <a:rPr lang="nl-NL" dirty="0" smtClean="0"/>
              <a:t>Collectieve goederen: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6411" y="397042"/>
            <a:ext cx="11297652" cy="5355563"/>
          </a:xfrm>
        </p:spPr>
        <p:txBody>
          <a:bodyPr>
            <a:noAutofit/>
          </a:bodyPr>
          <a:lstStyle/>
          <a:p>
            <a:r>
              <a:rPr lang="nl-NL" sz="2500" dirty="0" smtClean="0"/>
              <a:t>Er zijn een aantal goederen die de overheid aanbieden:</a:t>
            </a:r>
          </a:p>
          <a:p>
            <a:r>
              <a:rPr lang="nl-NL" sz="2500" dirty="0" smtClean="0"/>
              <a:t>Redenen: of het goed komt er niet, omdat het privaat niet wordt aangeboden.</a:t>
            </a:r>
          </a:p>
          <a:p>
            <a:r>
              <a:rPr lang="nl-NL" sz="2500" dirty="0" smtClean="0"/>
              <a:t>Of ze willen een bepaalde kwaliteitsgarantie.</a:t>
            </a:r>
          </a:p>
          <a:p>
            <a:r>
              <a:rPr lang="nl-NL" sz="2500" dirty="0" smtClean="0"/>
              <a:t>Of er is geen prijs voor vast te stellen </a:t>
            </a:r>
            <a:r>
              <a:rPr lang="nl-NL" sz="2500" dirty="0" smtClean="0">
                <a:sym typeface="Wingdings" panose="05000000000000000000" pitchFamily="2" charset="2"/>
              </a:rPr>
              <a:t> daar gaan we nu naar kijken.</a:t>
            </a:r>
            <a:endParaRPr lang="nl-NL" sz="2500" dirty="0" smtClean="0"/>
          </a:p>
          <a:p>
            <a:r>
              <a:rPr lang="nl-NL" sz="2500" dirty="0" smtClean="0"/>
              <a:t>Voorbeeld uit het boek: een dijk, iedereen wilt graag een dijk om zich te beschermen, niemand wil ervoor betalen.</a:t>
            </a:r>
          </a:p>
          <a:p>
            <a:r>
              <a:rPr lang="nl-NL" sz="2500" dirty="0" smtClean="0"/>
              <a:t>Vaak voldoen goederen die de overheid aanbied aan 2 kenmerken.</a:t>
            </a:r>
          </a:p>
          <a:p>
            <a:r>
              <a:rPr lang="nl-NL" sz="2500" dirty="0" smtClean="0"/>
              <a:t>De producten zijn </a:t>
            </a:r>
            <a:r>
              <a:rPr lang="nl-NL" sz="2500" b="1" dirty="0" smtClean="0"/>
              <a:t>niet-uitsluit baar</a:t>
            </a:r>
            <a:r>
              <a:rPr lang="nl-NL" sz="2500" dirty="0" smtClean="0"/>
              <a:t>: als je achter een dijk woont of je wel of niet mee betaald je bent hoe dan ook beschermt.</a:t>
            </a:r>
          </a:p>
          <a:p>
            <a:r>
              <a:rPr lang="nl-NL" sz="2500" b="1" dirty="0" smtClean="0"/>
              <a:t>Niet rivaliserend</a:t>
            </a:r>
            <a:r>
              <a:rPr lang="nl-NL" sz="2500" dirty="0" smtClean="0"/>
              <a:t>: of er nu 10 mensen of 100 mensen achter de dijk wonen, de bescherming per persoon blijft even hoog.</a:t>
            </a:r>
          </a:p>
          <a:p>
            <a:r>
              <a:rPr lang="nl-NL" sz="2500" dirty="0" smtClean="0"/>
              <a:t>Wanneer goederen niet rivaliserend en niet-uitsluit baar </a:t>
            </a:r>
            <a:r>
              <a:rPr lang="nl-NL" sz="2500" dirty="0" smtClean="0"/>
              <a:t>zijn en dus door de overheid worden aangeboden </a:t>
            </a:r>
            <a:r>
              <a:rPr lang="nl-NL" sz="2500" dirty="0" smtClean="0"/>
              <a:t>spreken we van </a:t>
            </a:r>
            <a:r>
              <a:rPr lang="nl-NL" sz="2500" b="1" dirty="0" smtClean="0"/>
              <a:t>collectieve goederen.</a:t>
            </a:r>
          </a:p>
          <a:p>
            <a:endParaRPr lang="nl-NL" sz="2500" b="1" dirty="0"/>
          </a:p>
        </p:txBody>
      </p:sp>
    </p:spTree>
    <p:extLst>
      <p:ext uri="{BB962C8B-B14F-4D97-AF65-F5344CB8AC3E}">
        <p14:creationId xmlns:p14="http://schemas.microsoft.com/office/powerpoint/2010/main" val="1872300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bied de overheid aan?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1285"/>
            <a:ext cx="8596668" cy="4790078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De overheid bied collectieve goederen aan:</a:t>
            </a:r>
          </a:p>
          <a:p>
            <a:r>
              <a:rPr lang="nl-NL" sz="2500" b="1" dirty="0" smtClean="0"/>
              <a:t>Niet uitsluitbaar: </a:t>
            </a:r>
            <a:r>
              <a:rPr lang="nl-NL" sz="2500" dirty="0" smtClean="0"/>
              <a:t>(je kan mensen niet uitsluiten van het gebruik van het goed)</a:t>
            </a:r>
          </a:p>
          <a:p>
            <a:r>
              <a:rPr lang="nl-NL" sz="2500" b="1" dirty="0" smtClean="0"/>
              <a:t>Niet rivaliserend</a:t>
            </a:r>
            <a:r>
              <a:rPr lang="nl-NL" sz="2500" dirty="0" smtClean="0"/>
              <a:t>: (het nut van het goed neemt niet af naarmate meer mensen er gebruik van maken)</a:t>
            </a:r>
          </a:p>
          <a:p>
            <a:r>
              <a:rPr lang="nl-NL" sz="2500" dirty="0" smtClean="0"/>
              <a:t>Toch bied de overheid ook goederen aan die uitsluitbaar of rivaliserend zijn.</a:t>
            </a:r>
          </a:p>
          <a:p>
            <a:r>
              <a:rPr lang="nl-NL" sz="2500" dirty="0" smtClean="0"/>
              <a:t>Dit noemen we </a:t>
            </a:r>
            <a:r>
              <a:rPr lang="nl-NL" sz="2500" b="1" dirty="0" smtClean="0"/>
              <a:t>individuele goederen</a:t>
            </a:r>
            <a:r>
              <a:rPr lang="nl-NL" sz="2500" b="1" dirty="0" smtClean="0"/>
              <a:t>. (goederen die uitsluitbaar of rivaliserend zijn en die door particulieren worden aangeboden).</a:t>
            </a:r>
            <a:endParaRPr lang="nl-NL" sz="2500" b="1" dirty="0" smtClean="0"/>
          </a:p>
          <a:p>
            <a:r>
              <a:rPr lang="nl-NL" sz="2500" dirty="0" smtClean="0"/>
              <a:t>Wanneer de overheid individuele goederen aanbied noemen we dit </a:t>
            </a:r>
            <a:r>
              <a:rPr lang="nl-NL" sz="2500" b="1" dirty="0" smtClean="0"/>
              <a:t>quasicollectieve goederen</a:t>
            </a:r>
          </a:p>
          <a:p>
            <a:r>
              <a:rPr lang="nl-NL" sz="2500" dirty="0" smtClean="0"/>
              <a:t>Denk aan: onderwijs.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1492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5.1 en 5.2 en 5.3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</a:t>
            </a:r>
            <a:r>
              <a:rPr lang="nl-NL" sz="2500" dirty="0" smtClean="0"/>
              <a:t> </a:t>
            </a:r>
            <a:r>
              <a:rPr lang="nl-NL" sz="2500" dirty="0" smtClean="0"/>
              <a:t>minuten de </a:t>
            </a:r>
            <a:r>
              <a:rPr lang="nl-NL" sz="2500" dirty="0" smtClean="0"/>
              <a:t>tijd</a:t>
            </a:r>
          </a:p>
          <a:p>
            <a:r>
              <a:rPr lang="nl-NL" sz="2500" dirty="0" smtClean="0"/>
              <a:t>Eerder klaar? </a:t>
            </a:r>
          </a:p>
          <a:p>
            <a:r>
              <a:rPr lang="nl-NL" sz="2500" dirty="0" smtClean="0"/>
              <a:t>Verder met opgaves t/m 5.6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043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7796"/>
          <a:stretch/>
        </p:blipFill>
        <p:spPr>
          <a:xfrm>
            <a:off x="-1" y="1"/>
            <a:ext cx="8073189" cy="154004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8143"/>
          <a:stretch/>
        </p:blipFill>
        <p:spPr>
          <a:xfrm>
            <a:off x="-1" y="0"/>
            <a:ext cx="8073189" cy="151597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8888"/>
          <a:stretch/>
        </p:blipFill>
        <p:spPr>
          <a:xfrm>
            <a:off x="-1" y="1"/>
            <a:ext cx="8073189" cy="285148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2408"/>
          <a:stretch/>
        </p:blipFill>
        <p:spPr>
          <a:xfrm>
            <a:off x="-1" y="1"/>
            <a:ext cx="8073189" cy="399448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8878"/>
          <a:stretch/>
        </p:blipFill>
        <p:spPr>
          <a:xfrm>
            <a:off x="-1" y="0"/>
            <a:ext cx="8073189" cy="493294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4888"/>
          <a:stretch/>
        </p:blipFill>
        <p:spPr>
          <a:xfrm>
            <a:off x="-1" y="1"/>
            <a:ext cx="8073189" cy="520967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1418"/>
          <a:stretch/>
        </p:blipFill>
        <p:spPr>
          <a:xfrm>
            <a:off x="-1" y="0"/>
            <a:ext cx="8073189" cy="545030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7429"/>
          <a:stretch/>
        </p:blipFill>
        <p:spPr>
          <a:xfrm>
            <a:off x="-1" y="1"/>
            <a:ext cx="8073189" cy="572703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4307"/>
          <a:stretch/>
        </p:blipFill>
        <p:spPr>
          <a:xfrm>
            <a:off x="-1" y="1"/>
            <a:ext cx="8073189" cy="594360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9970"/>
          <a:stretch/>
        </p:blipFill>
        <p:spPr>
          <a:xfrm>
            <a:off x="-1" y="0"/>
            <a:ext cx="8073189" cy="6244389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7021"/>
          <a:stretch/>
        </p:blipFill>
        <p:spPr>
          <a:xfrm>
            <a:off x="-1" y="1"/>
            <a:ext cx="8073189" cy="6448926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8073189" cy="6935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3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050"/>
            <a:ext cx="12192000" cy="393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61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2347" y="3260559"/>
            <a:ext cx="9141655" cy="2744709"/>
          </a:xfrm>
        </p:spPr>
        <p:txBody>
          <a:bodyPr>
            <a:noAutofit/>
          </a:bodyPr>
          <a:lstStyle/>
          <a:p>
            <a:r>
              <a:rPr lang="nl-NL" sz="2200" dirty="0" smtClean="0"/>
              <a:t>Dominante strategie: </a:t>
            </a:r>
            <a:r>
              <a:rPr lang="nl-NL" sz="2200" dirty="0" err="1" smtClean="0"/>
              <a:t>marieke’s</a:t>
            </a:r>
            <a:r>
              <a:rPr lang="nl-NL" sz="2200" dirty="0" smtClean="0"/>
              <a:t> baas betaalt niet mee.</a:t>
            </a:r>
          </a:p>
          <a:p>
            <a:r>
              <a:rPr lang="nl-NL" sz="2200" dirty="0" smtClean="0"/>
              <a:t>Waarom? Ongeacht wat de andere kiezen, het is voor </a:t>
            </a:r>
            <a:r>
              <a:rPr lang="nl-NL" sz="2200" dirty="0" err="1" smtClean="0"/>
              <a:t>marieke’s</a:t>
            </a:r>
            <a:r>
              <a:rPr lang="nl-NL" sz="2200" dirty="0" smtClean="0"/>
              <a:t> baas voordeliger om niet mee te betalen.</a:t>
            </a:r>
          </a:p>
          <a:p>
            <a:r>
              <a:rPr lang="nl-NL" sz="2200" dirty="0" smtClean="0"/>
              <a:t>Andere winkeliers betalen mee: kan hij beter niet mee betalen (50 &gt; 30), andere winkeliers betalen niet mee, kan hij beter niet mee betalen (0 &gt; -20)</a:t>
            </a:r>
          </a:p>
          <a:p>
            <a:r>
              <a:rPr lang="nl-NL" sz="2200" dirty="0" smtClean="0"/>
              <a:t>Dit zelfde geldt voor andere winkeliers, die kunnen ook beter niet mee betalen. (zelfde opbrengsten voor hun als voor </a:t>
            </a:r>
            <a:r>
              <a:rPr lang="nl-NL" sz="2200" dirty="0" err="1" smtClean="0"/>
              <a:t>mariekes</a:t>
            </a:r>
            <a:r>
              <a:rPr lang="nl-NL" sz="2200" dirty="0" smtClean="0"/>
              <a:t> baas.</a:t>
            </a:r>
          </a:p>
          <a:p>
            <a:r>
              <a:rPr lang="nl-NL" sz="2200" dirty="0" smtClean="0"/>
              <a:t>Gevolg: niemand betaald mee.</a:t>
            </a:r>
          </a:p>
          <a:p>
            <a:endParaRPr lang="nl-NL" sz="2200" dirty="0" smtClean="0"/>
          </a:p>
          <a:p>
            <a:endParaRPr lang="nl-NL" sz="22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654"/>
          <a:stretch/>
        </p:blipFill>
        <p:spPr>
          <a:xfrm>
            <a:off x="-1" y="61912"/>
            <a:ext cx="9625263" cy="323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9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Mogelijke oplossingen: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1285"/>
            <a:ext cx="8596668" cy="4790078"/>
          </a:xfrm>
        </p:spPr>
        <p:txBody>
          <a:bodyPr>
            <a:normAutofit fontScale="92500"/>
          </a:bodyPr>
          <a:lstStyle/>
          <a:p>
            <a:r>
              <a:rPr lang="nl-NL" sz="2500" b="1" dirty="0" smtClean="0"/>
              <a:t>Zelfbinding: </a:t>
            </a:r>
            <a:r>
              <a:rPr lang="nl-NL" sz="2500" dirty="0" smtClean="0"/>
              <a:t>het kan mensen vragen of ze openlijk willen kiezen voor de strategie samenwerken. Voordelen benoemen van samenwerken, zichtbaar maken wat deze voordelen zijn.</a:t>
            </a:r>
          </a:p>
          <a:p>
            <a:r>
              <a:rPr lang="nl-NL" sz="2500" b="1" dirty="0" smtClean="0"/>
              <a:t>Normbesef: </a:t>
            </a:r>
            <a:r>
              <a:rPr lang="nl-NL" sz="2500" dirty="0" smtClean="0"/>
              <a:t>samenwerking komt tot stand wanneer het de norm is om samen te werken. Kleine gemeenschappen is er meer sprake van normbesef dan in grotere gemeenschappen.</a:t>
            </a:r>
          </a:p>
          <a:p>
            <a:r>
              <a:rPr lang="nl-NL" sz="2500" b="1" dirty="0" smtClean="0"/>
              <a:t>Collectieve dwang</a:t>
            </a:r>
            <a:r>
              <a:rPr lang="nl-NL" sz="2500" b="1" dirty="0" smtClean="0"/>
              <a:t>: meest gebruikte overheidsoplossing.</a:t>
            </a:r>
            <a:endParaRPr lang="nl-NL" sz="2500" b="1" dirty="0" smtClean="0"/>
          </a:p>
          <a:p>
            <a:r>
              <a:rPr lang="nl-NL" sz="2500" dirty="0" smtClean="0"/>
              <a:t>Wanneer de leden gedwongen worden om samen te werk (wordt contractueel vastgesteld, vaak met boete bij overtreding).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7758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ontstaat er door maximumprijzen.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Een vraagoverschot/een aanbod tekort.</a:t>
            </a:r>
          </a:p>
          <a:p>
            <a:r>
              <a:rPr lang="nl-NL" sz="2500" dirty="0" smtClean="0"/>
              <a:t>Economische gezien niet eens heel erg drama.</a:t>
            </a:r>
          </a:p>
          <a:p>
            <a:r>
              <a:rPr lang="nl-NL" sz="2500" dirty="0" smtClean="0"/>
              <a:t>Wat kan wel als negatief worden ervaren:</a:t>
            </a:r>
          </a:p>
          <a:p>
            <a:r>
              <a:rPr lang="nl-NL" sz="2500" dirty="0" smtClean="0"/>
              <a:t>Ontstaan zwarte markt. Tenslotte er is veel meer vraag dan aanbod. Het beperkte aanbod wordt soms opgekocht en veel duurder weer verkocht.</a:t>
            </a:r>
          </a:p>
          <a:p>
            <a:r>
              <a:rPr lang="nl-NL" sz="2500" dirty="0" smtClean="0"/>
              <a:t>Denk aan: opkopen kaartjes voor concerten of voetbalwedstrijden.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8239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537" y="168442"/>
            <a:ext cx="9069465" cy="1761958"/>
          </a:xfrm>
        </p:spPr>
        <p:txBody>
          <a:bodyPr/>
          <a:lstStyle/>
          <a:p>
            <a:r>
              <a:rPr lang="nl-NL" dirty="0" smtClean="0"/>
              <a:t>Externe effecten.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4537" y="962527"/>
            <a:ext cx="9069465" cy="5078836"/>
          </a:xfrm>
        </p:spPr>
        <p:txBody>
          <a:bodyPr>
            <a:noAutofit/>
          </a:bodyPr>
          <a:lstStyle/>
          <a:p>
            <a:r>
              <a:rPr lang="nl-NL" sz="2200" dirty="0" smtClean="0"/>
              <a:t>Wanneer je een ijsje koopt betaal je daarvoor bijvoorbeeld $1.50</a:t>
            </a:r>
          </a:p>
          <a:p>
            <a:r>
              <a:rPr lang="nl-NL" sz="2200" dirty="0" smtClean="0"/>
              <a:t>30 cent daarvan zijn de kosten van de ingrediënten.</a:t>
            </a:r>
          </a:p>
          <a:p>
            <a:r>
              <a:rPr lang="nl-NL" sz="2200" dirty="0" smtClean="0"/>
              <a:t>15 cent de kosten van de verpakking.</a:t>
            </a:r>
          </a:p>
          <a:p>
            <a:r>
              <a:rPr lang="nl-NL" sz="2200" dirty="0" smtClean="0"/>
              <a:t>15 cent zijn transsportkosten.</a:t>
            </a:r>
          </a:p>
          <a:p>
            <a:r>
              <a:rPr lang="nl-NL" sz="2200" dirty="0" smtClean="0"/>
              <a:t>10 cent opslagkosten.</a:t>
            </a:r>
          </a:p>
          <a:p>
            <a:r>
              <a:rPr lang="nl-NL" sz="2200" dirty="0" smtClean="0"/>
              <a:t>80 cent is winst voor de verkoper.</a:t>
            </a:r>
          </a:p>
          <a:p>
            <a:r>
              <a:rPr lang="nl-NL" sz="2200" dirty="0" smtClean="0"/>
              <a:t>Daarentegen het produceren/aanschaffen van het ijsje heeft nog meer effecten.</a:t>
            </a:r>
          </a:p>
          <a:p>
            <a:r>
              <a:rPr lang="nl-NL" sz="2200" dirty="0" smtClean="0"/>
              <a:t>Zo kan bijvoorbeeld tijdens de productie of vervoeren van het ijsje het milieu worden aangetast.</a:t>
            </a:r>
          </a:p>
          <a:p>
            <a:r>
              <a:rPr lang="nl-NL" sz="2200" dirty="0" smtClean="0"/>
              <a:t>Effecten die wel ontstaan, maar niet in de prijs zijn opgenomen noemen we </a:t>
            </a:r>
            <a:r>
              <a:rPr lang="nl-NL" sz="2200" b="1" dirty="0" smtClean="0"/>
              <a:t>externe effecten.</a:t>
            </a:r>
          </a:p>
          <a:p>
            <a:r>
              <a:rPr lang="nl-NL" sz="2200" dirty="0" smtClean="0"/>
              <a:t>Wanneer deze positief zijn noemen we het positieve externe effecten. Zijn deze negatief heet het negatieve externe effecten.</a:t>
            </a:r>
          </a:p>
          <a:p>
            <a:endParaRPr lang="nl-NL" sz="2200" dirty="0" smtClean="0"/>
          </a:p>
          <a:p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86656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Belangrijk! Het is alleen een extern effect als het niet in de prijs verwerkt zit.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Vliegtuigmaatschappijen betalen milieubelasting omdat de brandstof van vliegtuigen het milieu aantast.</a:t>
            </a:r>
          </a:p>
          <a:p>
            <a:r>
              <a:rPr lang="nl-NL" sz="2500" dirty="0" smtClean="0"/>
              <a:t>Deze belasting berekenen de vliegtuigmaatschappijen door in de prijs.</a:t>
            </a:r>
          </a:p>
          <a:p>
            <a:r>
              <a:rPr lang="nl-NL" sz="2500" dirty="0" smtClean="0"/>
              <a:t>Dus in de prijs zit een gedeelte wat naar de overheid gaat die het geld gebruikt om het milieuprobleem aan te pakken.</a:t>
            </a:r>
          </a:p>
          <a:p>
            <a:r>
              <a:rPr lang="nl-NL" sz="2500" dirty="0" smtClean="0"/>
              <a:t>Milieuvervuiling is hier dus geen extern effect, het zit in de prijs opgenomen.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8672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5.4 en 5.5 en 5.6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</a:t>
            </a:r>
            <a:r>
              <a:rPr lang="nl-NL" sz="2500" dirty="0" smtClean="0"/>
              <a:t> </a:t>
            </a:r>
            <a:r>
              <a:rPr lang="nl-NL" sz="2500" dirty="0" smtClean="0"/>
              <a:t>minuten de </a:t>
            </a:r>
            <a:r>
              <a:rPr lang="nl-NL" sz="2500" dirty="0" smtClean="0"/>
              <a:t>tijd</a:t>
            </a:r>
          </a:p>
          <a:p>
            <a:r>
              <a:rPr lang="nl-NL" sz="2500" dirty="0" smtClean="0"/>
              <a:t>Eerder klaar? </a:t>
            </a:r>
          </a:p>
          <a:p>
            <a:r>
              <a:rPr lang="nl-NL" sz="2500" dirty="0" smtClean="0"/>
              <a:t>Verder met opgaves t/m 5.6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058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374"/>
          <a:stretch/>
        </p:blipFill>
        <p:spPr>
          <a:xfrm>
            <a:off x="0" y="0"/>
            <a:ext cx="12192000" cy="5895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2095"/>
          <a:stretch/>
        </p:blipFill>
        <p:spPr>
          <a:xfrm>
            <a:off x="0" y="0"/>
            <a:ext cx="12192000" cy="9865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9311"/>
          <a:stretch/>
        </p:blipFill>
        <p:spPr>
          <a:xfrm>
            <a:off x="0" y="0"/>
            <a:ext cx="12192000" cy="14558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05945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438" y="1930400"/>
            <a:ext cx="12209437" cy="210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82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72433"/>
          <a:stretch/>
        </p:blipFill>
        <p:spPr>
          <a:xfrm>
            <a:off x="0" y="0"/>
            <a:ext cx="9589168" cy="1888958"/>
          </a:xfrm>
          <a:prstGeom prst="rect">
            <a:avLst/>
          </a:prstGeom>
        </p:spPr>
      </p:pic>
      <p:pic>
        <p:nvPicPr>
          <p:cNvPr id="5" name="Tijdelijke aanduiding voor inhoud 3"/>
          <p:cNvPicPr>
            <a:picLocks noChangeAspect="1"/>
          </p:cNvPicPr>
          <p:nvPr/>
        </p:nvPicPr>
        <p:blipFill rotWithShape="1">
          <a:blip r:embed="rId2"/>
          <a:srcRect b="64004"/>
          <a:stretch/>
        </p:blipFill>
        <p:spPr>
          <a:xfrm>
            <a:off x="0" y="0"/>
            <a:ext cx="9589168" cy="2466474"/>
          </a:xfrm>
          <a:prstGeom prst="rect">
            <a:avLst/>
          </a:prstGeom>
        </p:spPr>
      </p:pic>
      <p:pic>
        <p:nvPicPr>
          <p:cNvPr id="6" name="Tijdelijke aanduiding voor inhoud 3"/>
          <p:cNvPicPr>
            <a:picLocks noChangeAspect="1"/>
          </p:cNvPicPr>
          <p:nvPr/>
        </p:nvPicPr>
        <p:blipFill rotWithShape="1">
          <a:blip r:embed="rId2"/>
          <a:srcRect b="55400"/>
          <a:stretch/>
        </p:blipFill>
        <p:spPr>
          <a:xfrm>
            <a:off x="0" y="0"/>
            <a:ext cx="9589168" cy="3056021"/>
          </a:xfrm>
          <a:prstGeom prst="rect">
            <a:avLst/>
          </a:prstGeom>
        </p:spPr>
      </p:pic>
      <p:pic>
        <p:nvPicPr>
          <p:cNvPr id="7" name="Tijdelijke aanduiding voor inhoud 3"/>
          <p:cNvPicPr>
            <a:picLocks noChangeAspect="1"/>
          </p:cNvPicPr>
          <p:nvPr/>
        </p:nvPicPr>
        <p:blipFill rotWithShape="1">
          <a:blip r:embed="rId2"/>
          <a:srcRect b="52064"/>
          <a:stretch/>
        </p:blipFill>
        <p:spPr>
          <a:xfrm>
            <a:off x="0" y="0"/>
            <a:ext cx="9589168" cy="3284621"/>
          </a:xfrm>
          <a:prstGeom prst="rect">
            <a:avLst/>
          </a:prstGeom>
        </p:spPr>
      </p:pic>
      <p:pic>
        <p:nvPicPr>
          <p:cNvPr id="8" name="Tijdelijke aanduiding voor inhoud 3"/>
          <p:cNvPicPr>
            <a:picLocks noChangeAspect="1"/>
          </p:cNvPicPr>
          <p:nvPr/>
        </p:nvPicPr>
        <p:blipFill rotWithShape="1">
          <a:blip r:embed="rId2"/>
          <a:srcRect b="42407"/>
          <a:stretch/>
        </p:blipFill>
        <p:spPr>
          <a:xfrm>
            <a:off x="0" y="0"/>
            <a:ext cx="9589168" cy="3946358"/>
          </a:xfrm>
          <a:prstGeom prst="rect">
            <a:avLst/>
          </a:prstGeom>
        </p:spPr>
      </p:pic>
      <p:pic>
        <p:nvPicPr>
          <p:cNvPr id="9" name="Tijdelijke aanduiding voor inhou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589168" cy="685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99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ontstaat er door minimumprijzen.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Een vraagtekort/een aanbodoverschot.</a:t>
            </a:r>
          </a:p>
          <a:p>
            <a:r>
              <a:rPr lang="nl-NL" sz="2500" dirty="0" smtClean="0"/>
              <a:t>Economische gezien is dit vervelend.</a:t>
            </a:r>
          </a:p>
          <a:p>
            <a:r>
              <a:rPr lang="nl-NL" sz="2500" dirty="0" smtClean="0"/>
              <a:t>Denk aan: melk wat wordt weggespoeld.</a:t>
            </a:r>
          </a:p>
          <a:p>
            <a:r>
              <a:rPr lang="nl-NL" sz="2500" dirty="0" smtClean="0"/>
              <a:t>Wat kan de overheid doen: 2 opties.</a:t>
            </a:r>
          </a:p>
          <a:p>
            <a:r>
              <a:rPr lang="nl-NL" sz="2500" dirty="0" smtClean="0"/>
              <a:t>Het opkopen van het aanbodoverschot (kost de belastingbetaler een hele hoop centjes).</a:t>
            </a:r>
          </a:p>
          <a:p>
            <a:r>
              <a:rPr lang="nl-NL" sz="2500" dirty="0" smtClean="0"/>
              <a:t>Het instellen van een productiequotum, bedrijven mogen dan maar een maximaal aantal spullen maken.</a:t>
            </a:r>
          </a:p>
        </p:txBody>
      </p:sp>
    </p:spTree>
    <p:extLst>
      <p:ext uri="{BB962C8B-B14F-4D97-AF65-F5344CB8AC3E}">
        <p14:creationId xmlns:p14="http://schemas.microsoft.com/office/powerpoint/2010/main" val="240688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Belasting en subsidies.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Beinvloeden van de markt kan ook via belasting en subsidies.</a:t>
            </a:r>
          </a:p>
          <a:p>
            <a:r>
              <a:rPr lang="nl-NL" sz="2500" dirty="0" smtClean="0"/>
              <a:t>Directe belasting (van personen/bedrijven naar overheid)</a:t>
            </a:r>
          </a:p>
          <a:p>
            <a:r>
              <a:rPr lang="nl-NL" sz="2500" dirty="0" smtClean="0"/>
              <a:t>Denk aan: inkomstenbelasting, vennootschapsbelasting of studiebeurs.</a:t>
            </a:r>
          </a:p>
          <a:p>
            <a:r>
              <a:rPr lang="nl-NL" sz="2500" dirty="0" smtClean="0"/>
              <a:t>Wij gaan ons vooral richtingen op indirecte belasting.</a:t>
            </a:r>
          </a:p>
          <a:p>
            <a:r>
              <a:rPr lang="nl-NL" sz="2500" dirty="0" smtClean="0"/>
              <a:t>Denk aan: btw, accijns, invoerrechten.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6771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Vandaag: prijsdiscriminatie.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Op een markt van volkomen concurrentie/volledige mededingen komt de prijs tot stand door vraag en aanbod.</a:t>
            </a:r>
          </a:p>
          <a:p>
            <a:r>
              <a:rPr lang="nl-NL" sz="2500" dirty="0" smtClean="0"/>
              <a:t>Op de andere marktvormen heeft aanbieder een beetje marktmacht en kan zodoende de prijs beïnvloeden.</a:t>
            </a:r>
          </a:p>
          <a:p>
            <a:r>
              <a:rPr lang="nl-NL" sz="2500" dirty="0" smtClean="0"/>
              <a:t>Dit betekend niet alleen dat de aanbieder een andere prijs kan zetten, soms betekend het ook dat hij verschillende groepen verschillende prijzen kan vragen.</a:t>
            </a:r>
          </a:p>
          <a:p>
            <a:r>
              <a:rPr lang="nl-NL" sz="2500" dirty="0" smtClean="0"/>
              <a:t>Dit noemen we </a:t>
            </a:r>
            <a:r>
              <a:rPr lang="nl-NL" sz="2500" b="1" dirty="0" smtClean="0"/>
              <a:t>prijsdiscriminatie.</a:t>
            </a:r>
            <a:endParaRPr lang="nl-NL" sz="2500" b="1" dirty="0"/>
          </a:p>
        </p:txBody>
      </p:sp>
    </p:spTree>
    <p:extLst>
      <p:ext uri="{BB962C8B-B14F-4D97-AF65-F5344CB8AC3E}">
        <p14:creationId xmlns:p14="http://schemas.microsoft.com/office/powerpoint/2010/main" val="77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Prijsdiscriminatie.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6725" y="998621"/>
            <a:ext cx="9709485" cy="5030710"/>
          </a:xfrm>
        </p:spPr>
        <p:txBody>
          <a:bodyPr>
            <a:noAutofit/>
          </a:bodyPr>
          <a:lstStyle/>
          <a:p>
            <a:r>
              <a:rPr lang="nl-NL" sz="2200" dirty="0" err="1" smtClean="0"/>
              <a:t>Dhr</a:t>
            </a:r>
            <a:r>
              <a:rPr lang="nl-NL" sz="2200" dirty="0" smtClean="0"/>
              <a:t> B Jacobs verkoopt proefwerkcijfers. Voor een 10 is Pieter bereid 50 euro te betalen, Huib 25 euro en </a:t>
            </a:r>
            <a:r>
              <a:rPr lang="nl-NL" sz="2200" dirty="0" err="1"/>
              <a:t>K</a:t>
            </a:r>
            <a:r>
              <a:rPr lang="nl-NL" sz="2200" dirty="0" err="1" smtClean="0"/>
              <a:t>aj</a:t>
            </a:r>
            <a:r>
              <a:rPr lang="nl-NL" sz="2200" dirty="0" smtClean="0"/>
              <a:t> 1 euro.</a:t>
            </a:r>
          </a:p>
          <a:p>
            <a:r>
              <a:rPr lang="nl-NL" sz="2200" dirty="0" smtClean="0"/>
              <a:t>B Jacobs heeft geen kosten en kan het product dus voor 1 euro aanbieden maar wilt graag winst maken en vraagt 10 euro.</a:t>
            </a:r>
          </a:p>
          <a:p>
            <a:r>
              <a:rPr lang="nl-NL" sz="2200" dirty="0" smtClean="0"/>
              <a:t>Hij verkoopt ze proefwerk nu aan Pieter en aan </a:t>
            </a:r>
            <a:r>
              <a:rPr lang="nl-NL" sz="2200" dirty="0" err="1" smtClean="0"/>
              <a:t>huib</a:t>
            </a:r>
            <a:r>
              <a:rPr lang="nl-NL" sz="2200" dirty="0" smtClean="0"/>
              <a:t> voor 10 euro.</a:t>
            </a:r>
          </a:p>
          <a:p>
            <a:r>
              <a:rPr lang="nl-NL" sz="2200" dirty="0" smtClean="0"/>
              <a:t>Pieter heeft 40 CS, </a:t>
            </a:r>
            <a:r>
              <a:rPr lang="nl-NL" sz="2200" dirty="0"/>
              <a:t>H</a:t>
            </a:r>
            <a:r>
              <a:rPr lang="nl-NL" sz="2200" dirty="0" smtClean="0"/>
              <a:t>uib 15 CS.</a:t>
            </a:r>
          </a:p>
          <a:p>
            <a:r>
              <a:rPr lang="nl-NL" sz="2200" dirty="0" smtClean="0"/>
              <a:t>En B Jacobs heeft 10 + 10 = 20 PS.</a:t>
            </a:r>
          </a:p>
          <a:p>
            <a:r>
              <a:rPr lang="nl-NL" sz="2200" dirty="0" smtClean="0"/>
              <a:t>Wat nou als B Jacobs verschillende prijzen aan verschillende vragers kan vragen.</a:t>
            </a:r>
          </a:p>
          <a:p>
            <a:r>
              <a:rPr lang="nl-NL" sz="2200" dirty="0" smtClean="0"/>
              <a:t>Dan vraagt hij 50 voor Pieter, 25 voor Huib en 1 voor </a:t>
            </a:r>
            <a:r>
              <a:rPr lang="nl-NL" sz="2200" dirty="0" err="1" smtClean="0"/>
              <a:t>Kaj</a:t>
            </a:r>
            <a:r>
              <a:rPr lang="nl-NL" sz="2200" dirty="0" smtClean="0"/>
              <a:t>.</a:t>
            </a:r>
          </a:p>
          <a:p>
            <a:r>
              <a:rPr lang="nl-NL" sz="2200" dirty="0" smtClean="0"/>
              <a:t>Dan is het consumentensurplus 0, maar zijn producenten surplus = 76 (50 + 25 + 15). </a:t>
            </a:r>
            <a:endParaRPr lang="nl-NL" sz="2200" dirty="0"/>
          </a:p>
          <a:p>
            <a:r>
              <a:rPr lang="nl-NL" sz="2200" dirty="0" smtClean="0"/>
              <a:t>Prijsdiscriminatie verkleind consumentensurplus en vergroot producenten surplus.</a:t>
            </a:r>
          </a:p>
          <a:p>
            <a:endParaRPr lang="nl-NL" sz="2200" dirty="0" smtClean="0"/>
          </a:p>
          <a:p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270651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Belangrijk!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Prijsdiscriminatie werk alleen als je de deelmarkten kan scheiden.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Kaj</a:t>
            </a:r>
            <a:r>
              <a:rPr lang="nl-NL" sz="2500" dirty="0" smtClean="0"/>
              <a:t> zijn 10 door kan verkopen aan Pieter, dan werkt prijsdiscriminatie niet.</a:t>
            </a:r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Omdat ik 1 euro aan </a:t>
            </a:r>
            <a:r>
              <a:rPr lang="nl-NL" sz="2500" dirty="0" err="1" smtClean="0"/>
              <a:t>Kaj</a:t>
            </a:r>
            <a:r>
              <a:rPr lang="nl-NL" sz="2500" dirty="0" smtClean="0"/>
              <a:t> vroeg en 50 aan Pieter, als </a:t>
            </a:r>
            <a:r>
              <a:rPr lang="nl-NL" sz="2500" dirty="0" err="1" smtClean="0"/>
              <a:t>Kaj</a:t>
            </a:r>
            <a:r>
              <a:rPr lang="nl-NL" sz="2500" dirty="0" smtClean="0"/>
              <a:t> het kan doorverkopen voor minder dan 50 en dan zal Pieter niet meer bij mij kopen</a:t>
            </a:r>
          </a:p>
          <a:p>
            <a:r>
              <a:rPr lang="nl-NL" sz="2500" dirty="0" smtClean="0"/>
              <a:t>Ook moet de verkoper de betalingsbereidheid van de klant kennen.</a:t>
            </a:r>
          </a:p>
        </p:txBody>
      </p:sp>
    </p:spTree>
    <p:extLst>
      <p:ext uri="{BB962C8B-B14F-4D97-AF65-F5344CB8AC3E}">
        <p14:creationId xmlns:p14="http://schemas.microsoft.com/office/powerpoint/2010/main" val="278863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1052</TotalTime>
  <Words>2082</Words>
  <Application>Microsoft Office PowerPoint</Application>
  <PresentationFormat>Breedbeeld</PresentationFormat>
  <Paragraphs>248</Paragraphs>
  <Slides>44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44</vt:i4>
      </vt:variant>
    </vt:vector>
  </HeadingPairs>
  <TitlesOfParts>
    <vt:vector size="49" baseType="lpstr">
      <vt:lpstr>Arial</vt:lpstr>
      <vt:lpstr>Trebuchet MS</vt:lpstr>
      <vt:lpstr>Wingdings</vt:lpstr>
      <vt:lpstr>Wingdings 3</vt:lpstr>
      <vt:lpstr>Facet</vt:lpstr>
      <vt:lpstr>Welkom VWO 5.</vt:lpstr>
      <vt:lpstr>Les vandaag:</vt:lpstr>
      <vt:lpstr>Hoofdstuk 3. machtsverstoringen door overheidsingrijpen.</vt:lpstr>
      <vt:lpstr>Wat ontstaat er door maximumprijzen.</vt:lpstr>
      <vt:lpstr>Wat ontstaat er door minimumprijzen.</vt:lpstr>
      <vt:lpstr>Belasting en subsidies.</vt:lpstr>
      <vt:lpstr>Vandaag: prijsdiscriminatie.</vt:lpstr>
      <vt:lpstr>Prijsdiscriminatie.</vt:lpstr>
      <vt:lpstr>Belangrijk!</vt:lpstr>
      <vt:lpstr>Maak opgave 4.4 en 4.5</vt:lpstr>
      <vt:lpstr>PowerPoint-presentatie</vt:lpstr>
      <vt:lpstr>PowerPoint-presentatie</vt:lpstr>
      <vt:lpstr>PowerPoint-presentatie</vt:lpstr>
      <vt:lpstr>Beperken van marktmacht.</vt:lpstr>
      <vt:lpstr>Maak opgave 4.6 en 4.7</vt:lpstr>
      <vt:lpstr>PowerPoint-presentatie</vt:lpstr>
      <vt:lpstr>Les 2:Marktmacht (on)gewenst. </vt:lpstr>
      <vt:lpstr>Maak opgave 4.8 en 4.9 en 4.10</vt:lpstr>
      <vt:lpstr>PowerPoint-presentatie</vt:lpstr>
      <vt:lpstr>Vanuit economisch perspectief: het mooie achter octrooien.</vt:lpstr>
      <vt:lpstr>Marktfalen door asymmetrische informatie en averechtse selectie.</vt:lpstr>
      <vt:lpstr>Wie verzekeren zich?</vt:lpstr>
      <vt:lpstr>Hoe speelt asymmetrische informatie een rol.</vt:lpstr>
      <vt:lpstr>Maak opgave 4.11 en 4.12 en 4.13 en 4.14</vt:lpstr>
      <vt:lpstr>PowerPoint-presentatie</vt:lpstr>
      <vt:lpstr>PowerPoint-presentatie</vt:lpstr>
      <vt:lpstr>Les 3: begin hoofdstuk 5 maken. Individuele en collectieve goederen. </vt:lpstr>
      <vt:lpstr>Terugblik.</vt:lpstr>
      <vt:lpstr>Vanuit economisch perspectief: het mooie achter octrooien.</vt:lpstr>
      <vt:lpstr>Marktfalen door asymmetrische informatie en averechtse selectie.</vt:lpstr>
      <vt:lpstr>Wie verzekeren zich?</vt:lpstr>
      <vt:lpstr>Hoe speelt asymmetrische informatie een rol.</vt:lpstr>
      <vt:lpstr>Collectieve goederen:</vt:lpstr>
      <vt:lpstr>Wat bied de overheid aan?</vt:lpstr>
      <vt:lpstr>Maak opgave 5.1 en 5.2 en 5.3</vt:lpstr>
      <vt:lpstr>PowerPoint-presentatie</vt:lpstr>
      <vt:lpstr>PowerPoint-presentatie</vt:lpstr>
      <vt:lpstr>PowerPoint-presentatie</vt:lpstr>
      <vt:lpstr>Mogelijke oplossingen:</vt:lpstr>
      <vt:lpstr>Externe effecten.</vt:lpstr>
      <vt:lpstr>Belangrijk! Het is alleen een extern effect als het niet in de prijs verwerkt zit.</vt:lpstr>
      <vt:lpstr>Maak opgave 5.4 en 5.5 en 5.6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142</cp:revision>
  <dcterms:created xsi:type="dcterms:W3CDTF">2017-08-27T09:00:36Z</dcterms:created>
  <dcterms:modified xsi:type="dcterms:W3CDTF">2017-11-26T11:52:44Z</dcterms:modified>
</cp:coreProperties>
</file>